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675CA-7A4A-43B7-AE5A-F1650FEB5EC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533EC-4369-4F1D-A5A2-B6C7D554E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0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533EC-4369-4F1D-A5A2-B6C7D554E1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5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371D77-798B-4ABA-812F-F7EF300BCA0B}" type="datetimeFigureOut">
              <a:rPr lang="ru-RU"/>
              <a:t>02.02.2022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5595C7-428D-4244-BA12-695DAB9DE5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111AA-A019-4B8F-A41D-96F86C0676C7}" type="datetimeFigureOut">
              <a:rPr lang="ru-RU"/>
              <a:t>02.02.2022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DE3D91-79B0-4613-9406-F825854102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A55BFE-7BEC-4B0E-939D-0AFADF0BA8C1}" type="datetimeFigureOut">
              <a:rPr lang="ru-RU"/>
              <a:t>02.02.2022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45AE89-D73F-4249-AA7C-2A502CE37F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12178B-3424-4789-90D4-4C0E79A22883}" type="datetimeFigureOut">
              <a:rPr lang="ru-RU"/>
              <a:t>02.02.2022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2C15D9-06BE-4970-9BC3-49793027780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ED91DB-4D9B-445C-B63D-BAA7B317C4A4}" type="datetimeFigureOut">
              <a:rPr lang="ru-RU"/>
              <a:t>02.02.2022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23947B-4B4B-434F-A80E-38CF1208B0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F7C88B-ED11-4433-B3E2-BF3052FAE4AC}" type="datetimeFigureOut">
              <a:rPr lang="ru-RU"/>
              <a:t>02.02.2022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EF6BE5-493B-420B-AE94-3DA186400C3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1B3F10-4B52-46B2-A20D-EE0C91BAD73F}" type="datetimeFigureOut">
              <a:rPr lang="ru-RU"/>
              <a:t>02.02.2022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36D46A-0AF6-4605-A363-2744505B659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B62C95-BE3A-4B73-A6AB-DBF8582FCBDE}" type="datetimeFigureOut">
              <a:rPr lang="ru-RU"/>
              <a:t>02.02.2022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B12DAD-BBD0-41C4-9F8D-BF48B69717C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4C6C155-85E4-44B0-AA48-2202E5891061}" type="datetimeFigureOut">
              <a:rPr lang="ru-RU"/>
              <a:t>02.02.2022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F624B2-0C68-4143-AC75-FEB7C1EC9EE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6F02C1-BC6B-4EAD-AE74-768870C59BC3}" type="datetimeFigureOut">
              <a:rPr lang="ru-RU"/>
              <a:t>02.02.2022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0E340E-D3D7-4545-8E6F-FC3A918B816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BAD9DD-2EE5-4E6A-B2D7-609539F493D9}" type="datetimeFigureOut">
              <a:rPr lang="ru-RU"/>
              <a:t>02.02.2022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B6C594-3759-49DB-BB5D-E1190FFE05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/>
              <a:t>02.02.2022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D5E73A-C09B-4FF5-AEE8-8E117F109AB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5" name="Прямоугольник 2"/>
          <p:cNvSpPr/>
          <p:nvPr/>
        </p:nvSpPr>
        <p:spPr bwMode="auto">
          <a:xfrm>
            <a:off x="2362277" y="3140969"/>
            <a:ext cx="6530204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2700" dirty="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ПРЕЗЕНТАЦИЯ </a:t>
            </a:r>
            <a:endParaRPr dirty="0"/>
          </a:p>
          <a:p>
            <a:pPr algn="ctr">
              <a:defRPr/>
            </a:pPr>
            <a:r>
              <a:rPr lang="ru-RU" sz="2700" dirty="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ЭЛЕКТИВНОЙ ДИСЦИПЛИНЫ</a:t>
            </a:r>
            <a:endParaRPr dirty="0"/>
          </a:p>
          <a:p>
            <a:pPr algn="ctr">
              <a:defRPr/>
            </a:pPr>
            <a:endParaRPr lang="ru-RU" sz="2700" dirty="0">
              <a:solidFill>
                <a:srgbClr val="005AA5"/>
              </a:solidFill>
              <a:latin typeface="Roboto Medium"/>
              <a:ea typeface="Roboto Medium"/>
              <a:cs typeface="Roboto Medium"/>
            </a:endParaRPr>
          </a:p>
          <a:p>
            <a:pPr algn="ctr">
              <a:defRPr/>
            </a:pPr>
            <a:r>
              <a:rPr lang="ru-RU" sz="2700" b="1" dirty="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«Информационная безопасность»</a:t>
            </a:r>
            <a:endParaRPr lang="ru-RU" sz="2700" dirty="0">
              <a:solidFill>
                <a:srgbClr val="005AA5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209006" y="5995851"/>
            <a:ext cx="881742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just">
              <a:defRPr/>
            </a:pPr>
            <a:r>
              <a:rPr lang="ru-RU" sz="2000" dirty="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Кафедра </a:t>
            </a:r>
            <a:r>
              <a:rPr lang="ru-RU" sz="2000" dirty="0" smtClean="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информационного права и цифровых технологий</a:t>
            </a:r>
            <a:endParaRPr lang="ru-RU" sz="2700" dirty="0">
              <a:solidFill>
                <a:srgbClr val="005AA5"/>
              </a:solidFill>
              <a:latin typeface="Roboto Medium"/>
              <a:ea typeface="Roboto Medium"/>
              <a:cs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5" name="Прямоугольник 2"/>
          <p:cNvSpPr/>
          <p:nvPr/>
        </p:nvSpPr>
        <p:spPr bwMode="auto"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4000">
                <a:solidFill>
                  <a:srgbClr val="005AA5"/>
                </a:solidFill>
                <a:latin typeface="Roboto Medium"/>
                <a:ea typeface="Roboto Medium"/>
                <a:cs typeface="Roboto Medium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rasler.ru/wp-content/uploads/2019/10/%D0%9C%D0%B5%D0%B6%D0%B4%D1%83%D0%BD%D0%B0%D1%80%D0%BE%D0%B4%D0%BD%D1%8B%D0%B9-%D0%B4%D0%B5%D0%BD%D1%8C-%D0%B7%D0%B0%D1%89%D0%B8%D1%82%D1%8B-%D0%B8%D0%BD%D1%84%D0%BE%D1%80%D0%BC%D0%B0%D1%86%D0%B8%D0%B8-Computer-Security-Day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2" y="4746730"/>
            <a:ext cx="2373682" cy="17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776082" y="753764"/>
            <a:ext cx="7886700" cy="94086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Цель освоения дисциплины </a:t>
            </a:r>
            <a:endParaRPr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982628" y="1609561"/>
            <a:ext cx="7680153" cy="297156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dirty="0" smtClean="0"/>
              <a:t>Подготовка </a:t>
            </a:r>
            <a:r>
              <a:rPr lang="ru-RU" dirty="0"/>
              <a:t>высококвалифицированных специалистов в соответствии с ФГОС </a:t>
            </a:r>
            <a:r>
              <a:rPr lang="ru-RU" dirty="0" smtClean="0"/>
              <a:t>ВО.</a:t>
            </a:r>
          </a:p>
          <a:p>
            <a:pPr marL="0" indent="0" algn="ctr">
              <a:buNone/>
              <a:defRPr/>
            </a:pPr>
            <a:r>
              <a:rPr lang="ru-RU" dirty="0" smtClean="0"/>
              <a:t>Формирование у обучающихся знаний, умений, навыков </a:t>
            </a:r>
            <a:r>
              <a:rPr lang="ru-RU" dirty="0"/>
              <a:t>защиты информации при работе с информационными </a:t>
            </a:r>
            <a:r>
              <a:rPr lang="ru-RU" dirty="0" smtClean="0"/>
              <a:t>ресурсами, понимания</a:t>
            </a:r>
            <a:r>
              <a:rPr lang="ru-RU" dirty="0" smtClean="0"/>
              <a:t> роли и значения информационной безопасности в практической работе.</a:t>
            </a:r>
            <a:endParaRPr lang="ru-RU" dirty="0" smtClean="0"/>
          </a:p>
        </p:txBody>
      </p:sp>
      <p:cxnSp>
        <p:nvCxnSpPr>
          <p:cNvPr id="7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69682" y="45500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734709_16-phonoteka_org-p-fon-dlya-prezentatsii-internet-bezopasnost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6" y="1873427"/>
            <a:ext cx="8378516" cy="44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0090" y="929354"/>
            <a:ext cx="7886700" cy="94086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Задачи дисциплины</a:t>
            </a:r>
            <a:endParaRPr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720090" y="2069512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определение места и роли информационной безопасности в системе национальной безопасности;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изучение организации в России информационно-правого обеспечения экономической безопасности;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приобретение практических навыков в области информационной безопасности;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выработка практических навыков защиты </a:t>
            </a:r>
            <a:r>
              <a:rPr lang="ru-RU" dirty="0" smtClean="0">
                <a:solidFill>
                  <a:schemeClr val="bg1"/>
                </a:solidFill>
              </a:rPr>
              <a:t>информации.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16226" y="159335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6688" y="878207"/>
            <a:ext cx="7886700" cy="9408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/>
              <a:t>Для кого предназначена дисциплина?</a:t>
            </a:r>
          </a:p>
        </p:txBody>
      </p:sp>
      <p:cxnSp>
        <p:nvCxnSpPr>
          <p:cNvPr id="6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87249" y="88704"/>
            <a:ext cx="952381" cy="66666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603734" y="1819067"/>
            <a:ext cx="8009654" cy="1465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обучающиеся </a:t>
            </a:r>
            <a:r>
              <a:rPr lang="ru-RU" dirty="0"/>
              <a:t>38.05.01 Экономическая </a:t>
            </a:r>
            <a:r>
              <a:rPr lang="ru-RU" dirty="0" smtClean="0"/>
              <a:t>безопасность (специализация </a:t>
            </a:r>
            <a:r>
              <a:rPr lang="ru-RU" dirty="0"/>
              <a:t>«Правовое обеспечение экономической безопасности</a:t>
            </a:r>
            <a:r>
              <a:rPr lang="ru-RU" dirty="0" smtClean="0"/>
              <a:t>»).</a:t>
            </a:r>
            <a:endParaRPr lang="ru-RU" dirty="0"/>
          </a:p>
          <a:p>
            <a:pPr marL="0" indent="0" algn="just">
              <a:buFont typeface="Arial"/>
              <a:buNone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03" y="3440248"/>
            <a:ext cx="2603961" cy="2866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Что изучается в ходе освоения дисциплины?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87379" y="2295888"/>
            <a:ext cx="8119411" cy="4351338"/>
          </a:xfrm>
        </p:spPr>
        <p:txBody>
          <a:bodyPr>
            <a:noAutofit/>
          </a:bodyPr>
          <a:lstStyle/>
          <a:p>
            <a:pPr marL="0" lvl="3" indent="0"/>
            <a:r>
              <a:rPr lang="ru-RU" sz="2400" dirty="0"/>
              <a:t>Понятие информационной безопасности</a:t>
            </a:r>
            <a:r>
              <a:rPr lang="ru-RU" sz="2400" dirty="0" smtClean="0"/>
              <a:t>. Государственная </a:t>
            </a:r>
            <a:r>
              <a:rPr lang="ru-RU" sz="2400" dirty="0"/>
              <a:t>политика в сфере информационной безопасности. </a:t>
            </a:r>
          </a:p>
          <a:p>
            <a:pPr marL="0" lvl="3" indent="0"/>
            <a:r>
              <a:rPr lang="ru-RU" sz="2400" dirty="0" smtClean="0"/>
              <a:t>Основные </a:t>
            </a:r>
            <a:r>
              <a:rPr lang="ru-RU" sz="2400" dirty="0"/>
              <a:t>направления обеспечения информационной безопасности.</a:t>
            </a:r>
          </a:p>
          <a:p>
            <a:pPr marL="0" lvl="3" indent="0"/>
            <a:r>
              <a:rPr lang="ru-RU" sz="2400" dirty="0" smtClean="0"/>
              <a:t>Понятие </a:t>
            </a:r>
            <a:r>
              <a:rPr lang="ru-RU" sz="2400" dirty="0"/>
              <a:t>и виды информационных технологий в сфере информационной безопасности</a:t>
            </a:r>
            <a:r>
              <a:rPr lang="ru-RU" sz="2400" dirty="0" smtClean="0"/>
              <a:t>. </a:t>
            </a:r>
            <a:endParaRPr lang="ru-RU" sz="2400" dirty="0"/>
          </a:p>
          <a:p>
            <a:pPr marL="0" lvl="3" indent="0"/>
            <a:r>
              <a:rPr lang="ru-RU" sz="2400" dirty="0" smtClean="0"/>
              <a:t>Нарушения </a:t>
            </a:r>
            <a:r>
              <a:rPr lang="ru-RU" sz="2400" dirty="0"/>
              <a:t>порядка применения информационных технологий: информационные войны, несанкционированный мониторинг за активностью потребителя информации.</a:t>
            </a:r>
          </a:p>
          <a:p>
            <a:pPr marL="0" lvl="0" indent="0"/>
            <a:r>
              <a:rPr lang="ru-RU" sz="2400" dirty="0"/>
              <a:t>Основные приемы программно-технической защиты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lvl="3" indent="0"/>
            <a:endParaRPr lang="ru-RU" sz="2400" dirty="0"/>
          </a:p>
        </p:txBody>
      </p:sp>
      <p:cxnSp>
        <p:nvCxnSpPr>
          <p:cNvPr id="6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87249" y="88704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0090" y="1128652"/>
            <a:ext cx="7886700" cy="5721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Тематический план дисциплины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661884" y="1774355"/>
            <a:ext cx="7944905" cy="244673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dirty="0"/>
              <a:t>Тема 1. Общие понятия информационной безопасности</a:t>
            </a:r>
            <a:r>
              <a:rPr lang="ru-RU" dirty="0" smtClean="0"/>
              <a:t>.</a:t>
            </a:r>
            <a:endParaRPr lang="ru-RU" dirty="0" smtClean="0"/>
          </a:p>
          <a:p>
            <a:pPr algn="just">
              <a:defRPr/>
            </a:pPr>
            <a:r>
              <a:rPr lang="ru-RU" dirty="0"/>
              <a:t>Тема 2. Современные технологические средства защиты информации</a:t>
            </a:r>
            <a:r>
              <a:rPr lang="ru-RU" dirty="0" smtClean="0"/>
              <a:t>.</a:t>
            </a:r>
            <a:endParaRPr lang="ru-RU" dirty="0" smtClean="0"/>
          </a:p>
          <a:p>
            <a:pPr algn="just">
              <a:defRPr/>
            </a:pPr>
            <a:r>
              <a:rPr lang="ru-RU" dirty="0"/>
              <a:t>Тема 3. Защита информации профессиональных </a:t>
            </a:r>
            <a:r>
              <a:rPr lang="ru-RU" dirty="0" smtClean="0"/>
              <a:t>документов.</a:t>
            </a:r>
            <a:endParaRPr sz="16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Кибер-Безопасности, Технология,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6" y="4509121"/>
            <a:ext cx="4500874" cy="20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49394" y="5209091"/>
            <a:ext cx="1730534" cy="129623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54439" y="886175"/>
            <a:ext cx="7886700" cy="94086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Как будут проходить занятия?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712102" y="1916832"/>
            <a:ext cx="7894687" cy="3600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Теоретические </a:t>
            </a:r>
            <a:r>
              <a:rPr lang="ru-RU" dirty="0" smtClean="0"/>
              <a:t>опросы.</a:t>
            </a:r>
            <a:endParaRPr dirty="0"/>
          </a:p>
          <a:p>
            <a:pPr>
              <a:defRPr/>
            </a:pPr>
            <a:r>
              <a:rPr lang="ru-RU" dirty="0"/>
              <a:t>Изучение основных приемов </a:t>
            </a:r>
            <a:r>
              <a:rPr lang="ru-RU" dirty="0" smtClean="0"/>
              <a:t>программно-технической </a:t>
            </a:r>
            <a:r>
              <a:rPr lang="ru-RU" dirty="0"/>
              <a:t>защиты.</a:t>
            </a:r>
          </a:p>
          <a:p>
            <a:pPr>
              <a:defRPr/>
            </a:pPr>
            <a:r>
              <a:rPr lang="ru-RU" dirty="0" smtClean="0"/>
              <a:t>Защита документов </a:t>
            </a:r>
            <a:r>
              <a:rPr lang="ru-RU" dirty="0" smtClean="0"/>
              <a:t>в различных приложениях.</a:t>
            </a:r>
          </a:p>
          <a:p>
            <a:pPr>
              <a:defRPr/>
            </a:pPr>
            <a:r>
              <a:rPr lang="ru-RU" dirty="0" smtClean="0"/>
              <a:t>Круглые </a:t>
            </a:r>
            <a:r>
              <a:rPr lang="ru-RU" dirty="0" smtClean="0"/>
              <a:t>столы.</a:t>
            </a:r>
            <a:endParaRPr dirty="0"/>
          </a:p>
          <a:p>
            <a:pPr>
              <a:defRPr/>
            </a:pPr>
            <a:r>
              <a:rPr lang="ru-RU" dirty="0" smtClean="0"/>
              <a:t>Решение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задач.</a:t>
            </a:r>
            <a:endParaRPr dirty="0"/>
          </a:p>
        </p:txBody>
      </p:sp>
      <p:cxnSp>
        <p:nvCxnSpPr>
          <p:cNvPr id="6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87249" y="162996"/>
            <a:ext cx="952381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Значение дисциплины для дальнейшего обучения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dirty="0"/>
              <a:t>Основные положения дисциплины могут быть использованы в дальнейшем при изучении </a:t>
            </a:r>
            <a:r>
              <a:rPr lang="ru-RU" dirty="0" smtClean="0"/>
              <a:t>дисциплин</a:t>
            </a:r>
            <a:r>
              <a:rPr lang="ru-RU" dirty="0"/>
              <a:t>:</a:t>
            </a:r>
            <a:endParaRPr dirty="0"/>
          </a:p>
          <a:p>
            <a:pPr lvl="0"/>
            <a:r>
              <a:rPr lang="ru-RU" dirty="0"/>
              <a:t>Экономическая безопасность бизнеса</a:t>
            </a:r>
          </a:p>
          <a:p>
            <a:pPr lvl="0"/>
            <a:r>
              <a:rPr lang="ru-RU" dirty="0"/>
              <a:t>Экономическая безопасность банковской деятельности</a:t>
            </a:r>
          </a:p>
          <a:p>
            <a:pPr lvl="0"/>
            <a:r>
              <a:rPr lang="ru-RU" dirty="0"/>
              <a:t>Экономическая безопасность бюджетной сферы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"/>
          <p:cNvCxnSpPr>
            <a:cxnSpLocks/>
          </p:cNvCxnSpPr>
          <p:nvPr/>
        </p:nvCxnSpPr>
        <p:spPr bwMode="auto"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45" y="5328392"/>
            <a:ext cx="1630699" cy="1128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8336" y="861906"/>
            <a:ext cx="7472812" cy="12682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Значение </a:t>
            </a:r>
            <a:r>
              <a:rPr lang="ru-RU" dirty="0"/>
              <a:t>дисциплины для практической работы </a:t>
            </a:r>
            <a:r>
              <a:rPr lang="ru-RU" dirty="0" smtClean="0"/>
              <a:t>экономиста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826" y="2129794"/>
            <a:ext cx="8246622" cy="3171414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 dirty="0"/>
              <a:t>Возможность применять </a:t>
            </a:r>
            <a:r>
              <a:rPr lang="ru-RU" dirty="0" smtClean="0"/>
              <a:t>полученные знания </a:t>
            </a:r>
            <a:r>
              <a:rPr lang="ru-RU" dirty="0"/>
              <a:t>в различных сферах </a:t>
            </a:r>
            <a:r>
              <a:rPr lang="ru-RU" dirty="0" smtClean="0"/>
              <a:t>практической деятельности. </a:t>
            </a:r>
            <a:endParaRPr lang="ru-RU" dirty="0"/>
          </a:p>
          <a:p>
            <a:pPr algn="just">
              <a:defRPr/>
            </a:pPr>
            <a:r>
              <a:rPr lang="ru-RU" dirty="0"/>
              <a:t>Умение </a:t>
            </a:r>
            <a:r>
              <a:rPr lang="ru-RU" dirty="0" smtClean="0"/>
              <a:t>защищать важную информацию.</a:t>
            </a:r>
          </a:p>
          <a:p>
            <a:pPr algn="just">
              <a:defRPr/>
            </a:pPr>
            <a:r>
              <a:rPr lang="ru-RU" dirty="0" smtClean="0"/>
              <a:t>Умение управлять информационной безопасностью.</a:t>
            </a:r>
          </a:p>
          <a:p>
            <a:pPr algn="just">
              <a:defRPr/>
            </a:pPr>
            <a:r>
              <a:rPr lang="ru-RU" dirty="0" smtClean="0"/>
              <a:t>Приобретенные навыки определения угроз потери информации поможет их избежать или минимизировать при практической работе.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 smtClean="0"/>
          </a:p>
        </p:txBody>
      </p:sp>
      <p:cxnSp>
        <p:nvCxnSpPr>
          <p:cNvPr id="6" name="Прямая соединительная линия 4"/>
          <p:cNvCxnSpPr>
            <a:cxnSpLocks/>
          </p:cNvCxnSpPr>
          <p:nvPr/>
        </p:nvCxnSpPr>
        <p:spPr bwMode="auto"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5"/>
          <p:cNvCxnSpPr>
            <a:cxnSpLocks/>
          </p:cNvCxnSpPr>
          <p:nvPr/>
        </p:nvCxnSpPr>
        <p:spPr bwMode="auto"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6"/>
          <p:cNvCxnSpPr>
            <a:cxnSpLocks/>
          </p:cNvCxnSpPr>
          <p:nvPr/>
        </p:nvCxnSpPr>
        <p:spPr bwMode="auto"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/>
          <p:cNvCxnSpPr>
            <a:cxnSpLocks/>
          </p:cNvCxnSpPr>
          <p:nvPr/>
        </p:nvCxnSpPr>
        <p:spPr bwMode="auto"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87249" y="95920"/>
            <a:ext cx="952381" cy="666667"/>
          </a:xfrm>
          <a:prstGeom prst="rect">
            <a:avLst/>
          </a:prstGeom>
        </p:spPr>
      </p:pic>
      <p:pic>
        <p:nvPicPr>
          <p:cNvPr id="12" name="Picture 2" descr="Фишинг, Мошенничество, Кибер-Безопасности, Взл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99334"/>
            <a:ext cx="1950690" cy="12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4525</TotalTime>
  <Words>288</Words>
  <Application>Microsoft Office PowerPoint</Application>
  <DocSecurity>0</DocSecurity>
  <PresentationFormat>Экран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 Medium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экономиста</vt:lpstr>
      <vt:lpstr>Презентация PowerPoint</vt:lpstr>
    </vt:vector>
  </TitlesOfParts>
  <Company>ФГБОУ СГЮА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Брянцева</cp:lastModifiedBy>
  <cp:revision>171</cp:revision>
  <dcterms:created xsi:type="dcterms:W3CDTF">2020-12-02T14:35:45Z</dcterms:created>
  <dcterms:modified xsi:type="dcterms:W3CDTF">2022-02-02T14:32:52Z</dcterms:modified>
  <dc:identifier/>
  <dc:language/>
  <cp:version/>
</cp:coreProperties>
</file>